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56" r:id="rId4"/>
    <p:sldId id="259" r:id="rId5"/>
    <p:sldId id="260" r:id="rId6"/>
    <p:sldId id="262" r:id="rId7"/>
    <p:sldId id="288" r:id="rId8"/>
    <p:sldId id="263" r:id="rId9"/>
    <p:sldId id="265" r:id="rId10"/>
    <p:sldId id="267" r:id="rId11"/>
    <p:sldId id="268" r:id="rId12"/>
    <p:sldId id="270" r:id="rId13"/>
    <p:sldId id="289" r:id="rId14"/>
    <p:sldId id="274" r:id="rId15"/>
    <p:sldId id="272" r:id="rId16"/>
    <p:sldId id="273" r:id="rId17"/>
    <p:sldId id="277" r:id="rId18"/>
    <p:sldId id="276" r:id="rId19"/>
    <p:sldId id="290" r:id="rId20"/>
    <p:sldId id="287" r:id="rId21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66CCFF"/>
    <a:srgbClr val="0066CC"/>
    <a:srgbClr val="33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2BA01-6167-3D76-66FF-23668C514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322E1C-310F-F3A4-2B4D-134F3201D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A8C7BD-B050-F719-979B-4B9D2F0B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5AB47-CB90-0237-FD6D-32B0237F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BB830D-D620-82C7-F543-933105CC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662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4173C-12C2-DBA8-0795-8052A84A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17AB5A-FDD3-F93A-A02B-5908F22C3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C388A9-B13A-EB7A-668F-2E477DBB3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5D306-D373-2D99-4EF6-5CE4FD22D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ACF732-4E47-163B-7B6F-57813B9D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37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98E10-4970-F33A-51A4-B7012F7F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735A5E-8708-4471-A391-38192DBF8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DD1A94-C8F2-DAD0-AA8D-CB5A2D77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C384F6-FB8D-BA40-7509-C1CAB4831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0F872A-7651-26C1-341B-338E157C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723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B3F04-2F6E-CF44-1810-FB3D9589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26FBE7-2E87-9456-040D-35D70E1CD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17E132-98A8-6C93-6C24-BDD9BE681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01A6B4-26DF-1814-D9A9-55970F0B8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8CB8FA-9F85-3C7E-585A-C9BC72F4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AA0E99-422D-9B0B-C62E-0EC7A1351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1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076F7-C129-7D37-51FB-96CBAE893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04C75C-BA2F-9DD3-2C86-8C4A8BB3B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93A2CA-2406-D6BF-E969-69A53474D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6FFEAF-DF09-4EE4-3740-FAB7B0AD6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1CE06A-C0A6-BDCD-8914-A3DE8CBFFA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AA2B8D-84FB-590D-D3B7-073F747F5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16B0C7-C3A1-B356-D513-AF3BC9B8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DCE559-6A13-5A25-745A-967DD653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2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6CFCC-2217-9550-A20E-32CA7473D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45D7F2-EE20-151B-9461-8ECB5461D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88DD6F-CFA5-0A92-DA5E-855FAA77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AB308E-F64B-EC14-B5A6-E842C1304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05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BAADCB-5439-9B33-55C7-1F7AAE93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6B3167-8C5C-F86E-EC48-D0C0A929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12E36A-6B74-B3ED-C053-6FB20CE9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11E1C9-983C-3F51-B399-404C74F6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9A0591-F343-AE85-4419-A44D0B7D5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79F501-C2FF-07CD-F6E6-C55B94DAC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96D621-08D1-D52E-C347-3A3F3911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AD4C07-16E6-49DD-3933-5221F2E2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E407B1-567E-A906-5E82-B0ECF8F0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001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864C8-8944-3069-8795-905119D1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44E39C-D170-68C1-0E48-8269922AD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4B90D5-67E6-E909-E988-DB9CEA70A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F567D3-6E61-3CB2-976C-B67D68F1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502924-A0AB-5F7C-DF32-9522267E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1862F0-A6AD-3D8E-CB70-95A9668C0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546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80F8-0634-3340-02E2-6CE912E4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0B6BCA-0911-C105-FFAF-1492E1714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DF541-54F5-4F1A-62E5-AEC625D5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BDA61C-239A-B683-E947-D56C2DAF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47A896-DB5C-BA4F-7E65-9E37A8360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62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F7EAA2-FC57-3CBA-C515-96A178415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E70173-3E7C-1EDC-9320-22E99EF57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629BB8-35E0-D7B5-81DC-68882512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A421B2-3649-5530-20B7-08A119798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7BCBD6-C1C1-D6C5-0F98-0B4E96F4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7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83EEA-B4F8-4DBC-3D3B-E72DB0E56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6B9F3F-DA91-FFDC-12A3-C1365EAC0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59C26-8834-12A1-07C2-EF5E74C96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09B61-523E-47DF-BE1C-F01846AE6FD2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B19AC1-5A9D-87D3-498A-1B7F345C2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BA0A6-8F6D-DC5E-5F2D-7CE865406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FB950-490E-41A3-BD69-C4529F4F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68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5B138CB3-2ECF-3ECF-0A50-1020B8214FAF}"/>
              </a:ext>
            </a:extLst>
          </p:cNvPr>
          <p:cNvGraphicFramePr>
            <a:graphicFrameLocks noGrp="1"/>
          </p:cNvGraphicFramePr>
          <p:nvPr/>
        </p:nvGraphicFramePr>
        <p:xfrm>
          <a:off x="6832192" y="1326778"/>
          <a:ext cx="3980809" cy="443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0809">
                  <a:extLst>
                    <a:ext uri="{9D8B030D-6E8A-4147-A177-3AD203B41FA5}">
                      <a16:colId xmlns:a16="http://schemas.microsoft.com/office/drawing/2014/main" val="2853451981"/>
                    </a:ext>
                  </a:extLst>
                </a:gridCol>
              </a:tblGrid>
              <a:tr h="443084">
                <a:tc>
                  <a:txBody>
                    <a:bodyPr/>
                    <a:lstStyle/>
                    <a:p>
                      <a:r>
                        <a:rPr lang="ru-RU" dirty="0"/>
                        <a:t>Телефон для связи: +7(3513) 54-88-19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60839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3C4D446-0B49-E15A-7BFA-C0C7719D4851}"/>
              </a:ext>
            </a:extLst>
          </p:cNvPr>
          <p:cNvSpPr txBox="1"/>
          <p:nvPr/>
        </p:nvSpPr>
        <p:spPr>
          <a:xfrm>
            <a:off x="6832193" y="1967096"/>
            <a:ext cx="3980809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Email</a:t>
            </a:r>
            <a:r>
              <a:rPr lang="ru-RU" b="1" dirty="0">
                <a:solidFill>
                  <a:schemeClr val="bg1"/>
                </a:solidFill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miass_motc@mail.ru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AFC31A-AD48-6FA6-E913-6698686229A8}"/>
              </a:ext>
            </a:extLst>
          </p:cNvPr>
          <p:cNvSpPr txBox="1"/>
          <p:nvPr/>
        </p:nvSpPr>
        <p:spPr>
          <a:xfrm>
            <a:off x="6832191" y="2549087"/>
            <a:ext cx="3980809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http://moc.ddt-miass.ru/блог/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66FFC2B-257D-0301-6F4A-6C2A5311F6E7}"/>
              </a:ext>
            </a:extLst>
          </p:cNvPr>
          <p:cNvGrpSpPr/>
          <p:nvPr/>
        </p:nvGrpSpPr>
        <p:grpSpPr>
          <a:xfrm>
            <a:off x="168676" y="317128"/>
            <a:ext cx="4746228" cy="5708451"/>
            <a:chOff x="168676" y="317128"/>
            <a:chExt cx="4746228" cy="5708451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193FB2DC-BF59-0081-F4C7-8B695456EC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0703"/>
            <a:stretch/>
          </p:blipFill>
          <p:spPr>
            <a:xfrm>
              <a:off x="168676" y="317128"/>
              <a:ext cx="4746228" cy="201930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8C2D5EA-44E6-FB8C-5968-80D4B2016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36" y="2549087"/>
              <a:ext cx="3493220" cy="3476492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D2A08C-ECD6-B9F4-0542-D415BAB77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73" y="3034245"/>
            <a:ext cx="3278634" cy="327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734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4FF29C-3FDD-79D1-69EB-1EC84A02F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582" y="62144"/>
            <a:ext cx="9774418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EE3BE1D-6282-D50C-4740-5CD3B46D5BAA}"/>
              </a:ext>
            </a:extLst>
          </p:cNvPr>
          <p:cNvGrpSpPr/>
          <p:nvPr/>
        </p:nvGrpSpPr>
        <p:grpSpPr>
          <a:xfrm>
            <a:off x="88777" y="62144"/>
            <a:ext cx="2982897" cy="3551068"/>
            <a:chOff x="168676" y="317128"/>
            <a:chExt cx="4746228" cy="570845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0F5FA8B-81B6-9718-F6E0-BA2059AA62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0703"/>
            <a:stretch/>
          </p:blipFill>
          <p:spPr>
            <a:xfrm>
              <a:off x="168676" y="317128"/>
              <a:ext cx="4746228" cy="2019300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E80D156-66E5-11CA-4C2C-E8EF423FF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36" y="2549087"/>
              <a:ext cx="3493220" cy="34764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557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6B7E1-D96A-9386-9BED-6AFF06016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8533" y="2484944"/>
            <a:ext cx="9889724" cy="206930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 услуг.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обучающихся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43CDF4-C0E3-96F5-065F-0A304AD1F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4357" y="5672830"/>
            <a:ext cx="6681926" cy="1040907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b="1" dirty="0">
                <a:solidFill>
                  <a:srgbClr val="0070C0"/>
                </a:solidFill>
              </a:rPr>
              <a:t>Кузнецова Юлия Геннадьевна, </a:t>
            </a:r>
            <a:r>
              <a:rPr lang="ru-RU" b="1" dirty="0"/>
              <a:t>старший методист</a:t>
            </a:r>
          </a:p>
          <a:p>
            <a:pPr algn="l"/>
            <a:r>
              <a:rPr lang="ru-RU" b="1" dirty="0">
                <a:solidFill>
                  <a:srgbClr val="0070C0"/>
                </a:solidFill>
              </a:rPr>
              <a:t>Бобылева Олеся Сергеевна, </a:t>
            </a:r>
            <a:r>
              <a:rPr lang="ru-RU" b="1" dirty="0"/>
              <a:t>методист</a:t>
            </a:r>
          </a:p>
          <a:p>
            <a:pPr algn="l"/>
            <a:r>
              <a:rPr lang="ru-RU" b="1" dirty="0"/>
              <a:t>МОЦ МАУ ДО «ДДТ «Юность» им. В.П. Макеева»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1B97B-06DA-2169-4B7E-2DC4C480E510}"/>
              </a:ext>
            </a:extLst>
          </p:cNvPr>
          <p:cNvSpPr txBox="1"/>
          <p:nvPr/>
        </p:nvSpPr>
        <p:spPr>
          <a:xfrm>
            <a:off x="3428998" y="589865"/>
            <a:ext cx="7108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МУНИЦИПАЛЬНЫЙ ОПОРНЫЙ ЦЕНТР</a:t>
            </a:r>
          </a:p>
          <a:p>
            <a:pPr algn="ctr"/>
            <a:r>
              <a:rPr lang="ru-RU" dirty="0">
                <a:solidFill>
                  <a:srgbClr val="0070C0"/>
                </a:solidFill>
              </a:rPr>
              <a:t> МАУ ДО «ДДТ «ЮНОСТЬ» ИМ. В.П. МАКЕЕВА»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CF131C4-BA12-A5B9-A2D8-E8920DCE9336}"/>
              </a:ext>
            </a:extLst>
          </p:cNvPr>
          <p:cNvGrpSpPr/>
          <p:nvPr/>
        </p:nvGrpSpPr>
        <p:grpSpPr>
          <a:xfrm>
            <a:off x="88777" y="62144"/>
            <a:ext cx="2982897" cy="3551068"/>
            <a:chOff x="168676" y="317128"/>
            <a:chExt cx="4746228" cy="5708451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12A27A47-2E95-C24A-7FB6-69B102E1CD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0703"/>
            <a:stretch/>
          </p:blipFill>
          <p:spPr>
            <a:xfrm>
              <a:off x="168676" y="317128"/>
              <a:ext cx="4746228" cy="201930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9FD266F-88BA-BC51-6226-89DECD96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36" y="2549087"/>
              <a:ext cx="3493220" cy="34764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440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43765-6293-DF7E-7D66-CE35AF2E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Используемые термины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2A153D5-CE8C-284B-C597-044634CAD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746" y="1984912"/>
            <a:ext cx="10537054" cy="4024569"/>
          </a:xfrm>
        </p:spPr>
      </p:pic>
    </p:spTree>
    <p:extLst>
      <p:ext uri="{BB962C8B-B14F-4D97-AF65-F5344CB8AC3E}">
        <p14:creationId xmlns:p14="http://schemas.microsoft.com/office/powerpoint/2010/main" val="2509608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4AF5EA-F8F9-7213-8486-BBD65513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80975"/>
            <a:ext cx="12172950" cy="64960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202CFB-3022-5688-6E78-585E43C8BB9E}"/>
              </a:ext>
            </a:extLst>
          </p:cNvPr>
          <p:cNvSpPr/>
          <p:nvPr/>
        </p:nvSpPr>
        <p:spPr>
          <a:xfrm>
            <a:off x="278167" y="3586579"/>
            <a:ext cx="11913833" cy="24147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1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0A3256D-4AC3-C96B-0C61-D9E7BEF9E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090" r="478"/>
          <a:stretch/>
        </p:blipFill>
        <p:spPr>
          <a:xfrm>
            <a:off x="715100" y="1420426"/>
            <a:ext cx="11101080" cy="4811698"/>
          </a:xfr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CF61267-5897-0E30-4FFC-0CFAEDCB5FF8}"/>
              </a:ext>
            </a:extLst>
          </p:cNvPr>
          <p:cNvSpPr txBox="1">
            <a:spLocks/>
          </p:cNvSpPr>
          <p:nvPr/>
        </p:nvSpPr>
        <p:spPr>
          <a:xfrm>
            <a:off x="715100" y="188711"/>
            <a:ext cx="10515600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Функционал исполнителя услуг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F00BC3C-D7AD-E655-4C22-EF478D902CE0}"/>
              </a:ext>
            </a:extLst>
          </p:cNvPr>
          <p:cNvSpPr txBox="1">
            <a:spLocks/>
          </p:cNvSpPr>
          <p:nvPr/>
        </p:nvSpPr>
        <p:spPr>
          <a:xfrm>
            <a:off x="466526" y="764334"/>
            <a:ext cx="10515600" cy="655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B0F0"/>
                </a:solidFill>
              </a:rPr>
              <a:t>Раздел «Навигатор»    «Финансы»    «Расчет оплат»</a:t>
            </a:r>
          </a:p>
        </p:txBody>
      </p:sp>
      <p:sp>
        <p:nvSpPr>
          <p:cNvPr id="2" name="Стрелка: штриховая вправо 1">
            <a:extLst>
              <a:ext uri="{FF2B5EF4-FFF2-40B4-BE49-F238E27FC236}">
                <a16:creationId xmlns:a16="http://schemas.microsoft.com/office/drawing/2014/main" id="{30E32F1A-4484-0492-723C-2F9B9FEB7BE1}"/>
              </a:ext>
            </a:extLst>
          </p:cNvPr>
          <p:cNvSpPr/>
          <p:nvPr/>
        </p:nvSpPr>
        <p:spPr>
          <a:xfrm>
            <a:off x="4891597" y="1012623"/>
            <a:ext cx="275207" cy="159230"/>
          </a:xfrm>
          <a:prstGeom prst="stripedRightArrow">
            <a:avLst/>
          </a:prstGeom>
          <a:solidFill>
            <a:srgbClr val="66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штриховая вправо 5">
            <a:extLst>
              <a:ext uri="{FF2B5EF4-FFF2-40B4-BE49-F238E27FC236}">
                <a16:creationId xmlns:a16="http://schemas.microsoft.com/office/drawing/2014/main" id="{53700956-52B5-3CB3-865F-DE1EE251D91D}"/>
              </a:ext>
            </a:extLst>
          </p:cNvPr>
          <p:cNvSpPr/>
          <p:nvPr/>
        </p:nvSpPr>
        <p:spPr>
          <a:xfrm>
            <a:off x="7103616" y="1012622"/>
            <a:ext cx="275207" cy="159230"/>
          </a:xfrm>
          <a:prstGeom prst="stripedRightArrow">
            <a:avLst/>
          </a:prstGeom>
          <a:solidFill>
            <a:srgbClr val="00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85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10D2A3-317F-30E0-1057-58A119086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448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CCFF"/>
                </a:solidFill>
                <a:latin typeface="+mn-lt"/>
              </a:rPr>
              <a:t>Указание тарифа учебной группы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9D9F1D7-A62E-C492-BAE1-4E6B81144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89608"/>
            <a:ext cx="10249440" cy="4351338"/>
          </a:xfrm>
        </p:spPr>
      </p:pic>
    </p:spTree>
    <p:extLst>
      <p:ext uri="{BB962C8B-B14F-4D97-AF65-F5344CB8AC3E}">
        <p14:creationId xmlns:p14="http://schemas.microsoft.com/office/powerpoint/2010/main" val="1312149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id="{B098467F-522C-DBB0-C8BC-60B8A9AD8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7" r="1111"/>
          <a:stretch/>
        </p:blipFill>
        <p:spPr>
          <a:xfrm>
            <a:off x="155970" y="941034"/>
            <a:ext cx="7700768" cy="3478152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3CA5970E-A70B-35A3-B82A-B579AF180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789" t="23816" r="6944"/>
          <a:stretch/>
        </p:blipFill>
        <p:spPr>
          <a:xfrm>
            <a:off x="6232125" y="3105987"/>
            <a:ext cx="5228948" cy="3466786"/>
          </a:xfr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20E97E7-B970-08C8-C27F-EF10F9F301F2}"/>
              </a:ext>
            </a:extLst>
          </p:cNvPr>
          <p:cNvSpPr txBox="1">
            <a:spLocks/>
          </p:cNvSpPr>
          <p:nvPr/>
        </p:nvSpPr>
        <p:spPr>
          <a:xfrm>
            <a:off x="617445" y="205326"/>
            <a:ext cx="10515600" cy="655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B0F0"/>
                </a:solidFill>
              </a:rPr>
              <a:t>Указание тарифа учебной группы </a:t>
            </a:r>
          </a:p>
          <a:p>
            <a:pPr algn="ctr"/>
            <a:r>
              <a:rPr lang="ru-RU" sz="3600" b="1" dirty="0">
                <a:solidFill>
                  <a:srgbClr val="00B0F0"/>
                </a:solidFill>
              </a:rPr>
              <a:t>(стоимость одного часа обучения)</a:t>
            </a:r>
          </a:p>
        </p:txBody>
      </p:sp>
      <p:sp>
        <p:nvSpPr>
          <p:cNvPr id="2" name="Облачко с текстом: прямоугольное 1">
            <a:extLst>
              <a:ext uri="{FF2B5EF4-FFF2-40B4-BE49-F238E27FC236}">
                <a16:creationId xmlns:a16="http://schemas.microsoft.com/office/drawing/2014/main" id="{9BF3D812-AE0C-AE58-4B13-4FCE0D8C3D23}"/>
              </a:ext>
            </a:extLst>
          </p:cNvPr>
          <p:cNvSpPr/>
          <p:nvPr/>
        </p:nvSpPr>
        <p:spPr>
          <a:xfrm rot="10800000">
            <a:off x="1065320" y="4900474"/>
            <a:ext cx="1500327" cy="479394"/>
          </a:xfrm>
          <a:prstGeom prst="wedgeRectCallout">
            <a:avLst>
              <a:gd name="adj1" fmla="val -58619"/>
              <a:gd name="adj2" fmla="val 33818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D8B623-C897-D55E-2CBD-417B20CFC179}"/>
              </a:ext>
            </a:extLst>
          </p:cNvPr>
          <p:cNvSpPr txBox="1"/>
          <p:nvPr/>
        </p:nvSpPr>
        <p:spPr>
          <a:xfrm>
            <a:off x="1154096" y="4840089"/>
            <a:ext cx="13227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Выбираем программу и группу</a:t>
            </a:r>
          </a:p>
        </p:txBody>
      </p:sp>
      <p:sp>
        <p:nvSpPr>
          <p:cNvPr id="6" name="Облачко с текстом: прямоугольное 5">
            <a:extLst>
              <a:ext uri="{FF2B5EF4-FFF2-40B4-BE49-F238E27FC236}">
                <a16:creationId xmlns:a16="http://schemas.microsoft.com/office/drawing/2014/main" id="{AB869474-EDB4-CAB2-9EAB-77B558348ECB}"/>
              </a:ext>
            </a:extLst>
          </p:cNvPr>
          <p:cNvSpPr/>
          <p:nvPr/>
        </p:nvSpPr>
        <p:spPr>
          <a:xfrm rot="10800000">
            <a:off x="8096435" y="2217524"/>
            <a:ext cx="1500327" cy="769442"/>
          </a:xfrm>
          <a:prstGeom prst="wedgeRectCallout">
            <a:avLst>
              <a:gd name="adj1" fmla="val 158541"/>
              <a:gd name="adj2" fmla="val 5114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BD2173-58C7-B05B-20DA-E0F06358AD33}"/>
              </a:ext>
            </a:extLst>
          </p:cNvPr>
          <p:cNvSpPr txBox="1"/>
          <p:nvPr/>
        </p:nvSpPr>
        <p:spPr>
          <a:xfrm>
            <a:off x="8096435" y="2217525"/>
            <a:ext cx="1322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Выбираем тариф и указываем стоимость одного часа обучения</a:t>
            </a: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400E9B58-64AE-0E80-404D-913FBFBA6C0C}"/>
              </a:ext>
            </a:extLst>
          </p:cNvPr>
          <p:cNvSpPr/>
          <p:nvPr/>
        </p:nvSpPr>
        <p:spPr>
          <a:xfrm rot="10800000">
            <a:off x="9246095" y="2986966"/>
            <a:ext cx="301840" cy="1202554"/>
          </a:xfrm>
          <a:prstGeom prst="triangle">
            <a:avLst>
              <a:gd name="adj" fmla="val 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026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8D90FD-7641-8FE3-6B91-74AE35AF1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331" r="21596" b="1"/>
          <a:stretch/>
        </p:blipFill>
        <p:spPr>
          <a:xfrm>
            <a:off x="73980" y="1597979"/>
            <a:ext cx="6306018" cy="3336109"/>
          </a:xfrm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08C8EB0A-119F-5BC9-A470-9423EFFF95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97" t="19659" r="2323"/>
          <a:stretch/>
        </p:blipFill>
        <p:spPr>
          <a:xfrm>
            <a:off x="6249880" y="2787587"/>
            <a:ext cx="5868140" cy="3495907"/>
          </a:xfrm>
          <a:prstGeom prst="rect">
            <a:avLst/>
          </a:prstGeom>
        </p:spPr>
      </p:pic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A7E7B217-DD52-6824-DBFB-1EB1CC3D0E3D}"/>
              </a:ext>
            </a:extLst>
          </p:cNvPr>
          <p:cNvSpPr/>
          <p:nvPr/>
        </p:nvSpPr>
        <p:spPr>
          <a:xfrm rot="10800000">
            <a:off x="1290220" y="3961983"/>
            <a:ext cx="1695635" cy="479395"/>
          </a:xfrm>
          <a:prstGeom prst="wedgeRectCallout">
            <a:avLst>
              <a:gd name="adj1" fmla="val -127116"/>
              <a:gd name="adj2" fmla="val 10114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E4AFB-25D2-992C-B4E8-9ACE0BD7FDE4}"/>
              </a:ext>
            </a:extLst>
          </p:cNvPr>
          <p:cNvSpPr txBox="1"/>
          <p:nvPr/>
        </p:nvSpPr>
        <p:spPr>
          <a:xfrm>
            <a:off x="1201445" y="3986238"/>
            <a:ext cx="18731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Выбираем месяц, создаем расчетный период</a:t>
            </a:r>
          </a:p>
        </p:txBody>
      </p:sp>
      <p:sp>
        <p:nvSpPr>
          <p:cNvPr id="11" name="Облачко с текстом: прямоугольное 10">
            <a:extLst>
              <a:ext uri="{FF2B5EF4-FFF2-40B4-BE49-F238E27FC236}">
                <a16:creationId xmlns:a16="http://schemas.microsoft.com/office/drawing/2014/main" id="{2FD29C0C-5266-04E0-34E7-E52A5DFA8239}"/>
              </a:ext>
            </a:extLst>
          </p:cNvPr>
          <p:cNvSpPr/>
          <p:nvPr/>
        </p:nvSpPr>
        <p:spPr>
          <a:xfrm rot="10800000">
            <a:off x="7981025" y="5785394"/>
            <a:ext cx="3480046" cy="614264"/>
          </a:xfrm>
          <a:prstGeom prst="wedgeRectCallout">
            <a:avLst>
              <a:gd name="adj1" fmla="val 30895"/>
              <a:gd name="adj2" fmla="val 157513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C6C74F4-B75E-6F10-70D7-4903B0BD1DBF}"/>
              </a:ext>
            </a:extLst>
          </p:cNvPr>
          <p:cNvSpPr/>
          <p:nvPr/>
        </p:nvSpPr>
        <p:spPr>
          <a:xfrm>
            <a:off x="8318377" y="3231472"/>
            <a:ext cx="461639" cy="4350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C83B4AB-5B3F-0031-6AEF-D21AB69F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448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CCFF"/>
                </a:solidFill>
                <a:latin typeface="+mn-lt"/>
              </a:rPr>
              <a:t>Указание тарифа учебной группы</a:t>
            </a:r>
          </a:p>
        </p:txBody>
      </p:sp>
    </p:spTree>
    <p:extLst>
      <p:ext uri="{BB962C8B-B14F-4D97-AF65-F5344CB8AC3E}">
        <p14:creationId xmlns:p14="http://schemas.microsoft.com/office/powerpoint/2010/main" val="374678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B146DC-777D-46A4-D595-3E365C663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55" t="17823" r="3992" b="5261"/>
          <a:stretch/>
        </p:blipFill>
        <p:spPr>
          <a:xfrm>
            <a:off x="186431" y="1216239"/>
            <a:ext cx="11833934" cy="5304867"/>
          </a:xfr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3D701F0-164D-B416-CB85-0C52859BD1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72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B0F0"/>
                </a:solidFill>
              </a:rPr>
              <a:t>Расчет оплаты учеников</a:t>
            </a:r>
          </a:p>
        </p:txBody>
      </p:sp>
    </p:spTree>
    <p:extLst>
      <p:ext uri="{BB962C8B-B14F-4D97-AF65-F5344CB8AC3E}">
        <p14:creationId xmlns:p14="http://schemas.microsoft.com/office/powerpoint/2010/main" val="2036480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B839C85-E7AD-3CD4-C4F0-AD6D848D0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895" y="1038688"/>
            <a:ext cx="11461406" cy="5104660"/>
          </a:xfr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7B8BFB5-8F99-3C25-12E5-22B5C32E32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3798" y="214205"/>
            <a:ext cx="10515600" cy="67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B0F0"/>
                </a:solidFill>
              </a:rPr>
              <a:t>«Расчет оплаты учеников»</a:t>
            </a:r>
            <a:br>
              <a:rPr lang="ru-RU" sz="3600" b="1" dirty="0">
                <a:solidFill>
                  <a:srgbClr val="00B0F0"/>
                </a:solidFill>
              </a:rPr>
            </a:br>
            <a:r>
              <a:rPr lang="ru-RU" sz="3600" b="1" dirty="0">
                <a:solidFill>
                  <a:srgbClr val="00B0F0"/>
                </a:solidFill>
              </a:rPr>
              <a:t>(добавляем учеников)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DF8387F8-E8D8-BCD4-D5C1-12542B5650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80" t="84946" r="37095"/>
          <a:stretch/>
        </p:blipFill>
        <p:spPr>
          <a:xfrm>
            <a:off x="3728622" y="6143348"/>
            <a:ext cx="1775534" cy="65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80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74542FC-0750-B5E9-D4E5-F6F31AD20A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36249"/>
            <a:ext cx="10515600" cy="806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B0F0"/>
                </a:solidFill>
              </a:rPr>
              <a:t>«Расчет оплаты учеников»</a:t>
            </a:r>
            <a:br>
              <a:rPr lang="ru-RU" sz="3600" b="1" dirty="0">
                <a:solidFill>
                  <a:srgbClr val="00B0F0"/>
                </a:solidFill>
              </a:rPr>
            </a:br>
            <a:r>
              <a:rPr lang="ru-RU" sz="3600" b="1" dirty="0">
                <a:solidFill>
                  <a:srgbClr val="00B0F0"/>
                </a:solidFill>
              </a:rPr>
              <a:t>(добавляем учеников)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7440FD-6C0B-6E13-B12B-8C51EC6B5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28" y="942975"/>
            <a:ext cx="9505950" cy="49720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315FEE-F27D-42B2-E547-9462B6D20BC8}"/>
              </a:ext>
            </a:extLst>
          </p:cNvPr>
          <p:cNvSpPr txBox="1"/>
          <p:nvPr/>
        </p:nvSpPr>
        <p:spPr>
          <a:xfrm>
            <a:off x="411333" y="6063613"/>
            <a:ext cx="18731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Вносим вручную ФИО и дату рождения ребенка. Запускаем «Найти»</a:t>
            </a:r>
          </a:p>
        </p:txBody>
      </p:sp>
      <p:sp>
        <p:nvSpPr>
          <p:cNvPr id="3" name="Облачко с текстом: прямоугольное 2">
            <a:extLst>
              <a:ext uri="{FF2B5EF4-FFF2-40B4-BE49-F238E27FC236}">
                <a16:creationId xmlns:a16="http://schemas.microsoft.com/office/drawing/2014/main" id="{358F35B7-0C7F-CFAE-5A39-1C6A662839E5}"/>
              </a:ext>
            </a:extLst>
          </p:cNvPr>
          <p:cNvSpPr/>
          <p:nvPr/>
        </p:nvSpPr>
        <p:spPr>
          <a:xfrm rot="10800000">
            <a:off x="500107" y="6039357"/>
            <a:ext cx="1784412" cy="648674"/>
          </a:xfrm>
          <a:prstGeom prst="wedgeRectCallout">
            <a:avLst>
              <a:gd name="adj1" fmla="val 7804"/>
              <a:gd name="adj2" fmla="val 47403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7E25EC5A-BF45-2A0C-B6B3-248619479195}"/>
              </a:ext>
            </a:extLst>
          </p:cNvPr>
          <p:cNvSpPr/>
          <p:nvPr/>
        </p:nvSpPr>
        <p:spPr>
          <a:xfrm>
            <a:off x="1500881" y="5559963"/>
            <a:ext cx="303783" cy="479395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791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EF3BD3-FB13-FCAC-B841-774B47A6D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B0F0"/>
                </a:solidFill>
              </a:rPr>
              <a:t>«Расчет оплаты учеников»</a:t>
            </a:r>
            <a:br>
              <a:rPr lang="ru-RU" sz="3600" b="1" dirty="0">
                <a:solidFill>
                  <a:srgbClr val="00B0F0"/>
                </a:solidFill>
              </a:rPr>
            </a:br>
            <a:r>
              <a:rPr lang="ru-RU" sz="3600" b="1" dirty="0">
                <a:solidFill>
                  <a:srgbClr val="00B0F0"/>
                </a:solidFill>
              </a:rPr>
              <a:t>(добавляем учеников)</a:t>
            </a:r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6FC31C-70D9-F7BE-3D0C-213B37B21414}"/>
              </a:ext>
            </a:extLst>
          </p:cNvPr>
          <p:cNvSpPr txBox="1"/>
          <p:nvPr/>
        </p:nvSpPr>
        <p:spPr>
          <a:xfrm>
            <a:off x="6204010" y="6192794"/>
            <a:ext cx="18731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Ребенок найден. Выбираем «Активный» сертификат –Выбираем 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A252401-4465-3E33-EAEE-10ACF0105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1946" y="1479395"/>
            <a:ext cx="8163188" cy="4650477"/>
          </a:xfrm>
        </p:spPr>
      </p:pic>
      <p:sp>
        <p:nvSpPr>
          <p:cNvPr id="11" name="Облачко с текстом: прямоугольное 10">
            <a:extLst>
              <a:ext uri="{FF2B5EF4-FFF2-40B4-BE49-F238E27FC236}">
                <a16:creationId xmlns:a16="http://schemas.microsoft.com/office/drawing/2014/main" id="{4496EA07-4359-6DE5-2B56-FC416FFE2B55}"/>
              </a:ext>
            </a:extLst>
          </p:cNvPr>
          <p:cNvSpPr/>
          <p:nvPr/>
        </p:nvSpPr>
        <p:spPr>
          <a:xfrm rot="10800000">
            <a:off x="6292785" y="6196092"/>
            <a:ext cx="1784412" cy="600164"/>
          </a:xfrm>
          <a:prstGeom prst="wedgeRectCallout">
            <a:avLst>
              <a:gd name="adj1" fmla="val -97171"/>
              <a:gd name="adj2" fmla="val 212372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345009E-BA08-4011-403C-68BB8151746B}"/>
              </a:ext>
            </a:extLst>
          </p:cNvPr>
          <p:cNvCxnSpPr/>
          <p:nvPr/>
        </p:nvCxnSpPr>
        <p:spPr>
          <a:xfrm>
            <a:off x="7741328" y="5033639"/>
            <a:ext cx="887767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581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783EDE-6072-91B6-81D4-A796CEFE4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93" t="16599"/>
          <a:stretch/>
        </p:blipFill>
        <p:spPr>
          <a:xfrm>
            <a:off x="195308" y="239696"/>
            <a:ext cx="11829011" cy="556629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6DFDB6-A815-0B6A-B981-2F8A19B6F382}"/>
              </a:ext>
            </a:extLst>
          </p:cNvPr>
          <p:cNvSpPr txBox="1"/>
          <p:nvPr/>
        </p:nvSpPr>
        <p:spPr>
          <a:xfrm>
            <a:off x="6204010" y="6192794"/>
            <a:ext cx="18731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Для ребенка создаем соглашение</a:t>
            </a:r>
          </a:p>
        </p:txBody>
      </p:sp>
      <p:sp>
        <p:nvSpPr>
          <p:cNvPr id="3" name="Облачко с текстом: прямоугольное 2">
            <a:extLst>
              <a:ext uri="{FF2B5EF4-FFF2-40B4-BE49-F238E27FC236}">
                <a16:creationId xmlns:a16="http://schemas.microsoft.com/office/drawing/2014/main" id="{810F8185-A86A-DB04-FA3C-58A6BDD3434B}"/>
              </a:ext>
            </a:extLst>
          </p:cNvPr>
          <p:cNvSpPr/>
          <p:nvPr/>
        </p:nvSpPr>
        <p:spPr>
          <a:xfrm rot="10800000">
            <a:off x="6292785" y="6196092"/>
            <a:ext cx="1784412" cy="600164"/>
          </a:xfrm>
          <a:prstGeom prst="wedgeRectCallout">
            <a:avLst>
              <a:gd name="adj1" fmla="val -97171"/>
              <a:gd name="adj2" fmla="val 212372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992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E2E012F-AFA4-4E5B-91E0-BA0C3311F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7" t="15171"/>
          <a:stretch/>
        </p:blipFill>
        <p:spPr>
          <a:xfrm>
            <a:off x="417250" y="665824"/>
            <a:ext cx="10904486" cy="5273337"/>
          </a:xfrm>
        </p:spPr>
      </p:pic>
      <p:sp>
        <p:nvSpPr>
          <p:cNvPr id="2" name="Облачко с текстом: прямоугольное 1">
            <a:extLst>
              <a:ext uri="{FF2B5EF4-FFF2-40B4-BE49-F238E27FC236}">
                <a16:creationId xmlns:a16="http://schemas.microsoft.com/office/drawing/2014/main" id="{335817B7-18C1-CEA9-5749-C35E181C56D2}"/>
              </a:ext>
            </a:extLst>
          </p:cNvPr>
          <p:cNvSpPr/>
          <p:nvPr/>
        </p:nvSpPr>
        <p:spPr>
          <a:xfrm rot="10800000">
            <a:off x="1756296" y="6142827"/>
            <a:ext cx="2167634" cy="600164"/>
          </a:xfrm>
          <a:prstGeom prst="wedgeRectCallout">
            <a:avLst>
              <a:gd name="adj1" fmla="val 3291"/>
              <a:gd name="adj2" fmla="val 136932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45DCB-4974-1688-B021-D281FDEACB25}"/>
              </a:ext>
            </a:extLst>
          </p:cNvPr>
          <p:cNvSpPr txBox="1"/>
          <p:nvPr/>
        </p:nvSpPr>
        <p:spPr>
          <a:xfrm>
            <a:off x="1756296" y="6135727"/>
            <a:ext cx="2167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Проставляем часы по плану. Создаем документ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E767AE9C-1407-3D7B-8B53-23AA2C84C4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8" t="80914"/>
          <a:stretch/>
        </p:blipFill>
        <p:spPr>
          <a:xfrm>
            <a:off x="4838330" y="5984570"/>
            <a:ext cx="6315723" cy="75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5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F2F1019-8749-F630-CB4D-E8407E32C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B0F0"/>
                </a:solidFill>
              </a:rPr>
              <a:t>Подписание договора </a:t>
            </a:r>
            <a:br>
              <a:rPr lang="ru-RU" sz="4000" b="1" dirty="0">
                <a:solidFill>
                  <a:srgbClr val="00B0F0"/>
                </a:solidFill>
              </a:rPr>
            </a:br>
            <a:r>
              <a:rPr lang="ru-RU" sz="4000" b="1" dirty="0">
                <a:solidFill>
                  <a:srgbClr val="00B0F0"/>
                </a:solidFill>
              </a:rPr>
              <a:t>для каждого обучающегося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CDE6161-899F-B359-6CA9-B5A3345B26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231"/>
          <a:stretch/>
        </p:blipFill>
        <p:spPr>
          <a:xfrm>
            <a:off x="941772" y="1526439"/>
            <a:ext cx="8006919" cy="3682792"/>
          </a:xfrm>
        </p:spPr>
      </p:pic>
      <p:sp>
        <p:nvSpPr>
          <p:cNvPr id="2" name="Облачко с текстом: прямоугольное 1">
            <a:extLst>
              <a:ext uri="{FF2B5EF4-FFF2-40B4-BE49-F238E27FC236}">
                <a16:creationId xmlns:a16="http://schemas.microsoft.com/office/drawing/2014/main" id="{D00576D8-B301-A679-3ED1-C9184D58516C}"/>
              </a:ext>
            </a:extLst>
          </p:cNvPr>
          <p:cNvSpPr/>
          <p:nvPr/>
        </p:nvSpPr>
        <p:spPr>
          <a:xfrm rot="10800000">
            <a:off x="129719" y="916877"/>
            <a:ext cx="2850217" cy="600164"/>
          </a:xfrm>
          <a:prstGeom prst="wedgeRectCallout">
            <a:avLst>
              <a:gd name="adj1" fmla="val 11814"/>
              <a:gd name="adj2" fmla="val -16038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3E7EB-C30C-CAD7-460D-9E23566BB692}"/>
              </a:ext>
            </a:extLst>
          </p:cNvPr>
          <p:cNvSpPr txBox="1"/>
          <p:nvPr/>
        </p:nvSpPr>
        <p:spPr>
          <a:xfrm>
            <a:off x="129719" y="870710"/>
            <a:ext cx="2850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Проставляем номер договора, дату подписания, прикрепляем скан-копию</a:t>
            </a:r>
          </a:p>
          <a:p>
            <a:pPr algn="ctr"/>
            <a:r>
              <a:rPr lang="ru-RU" sz="1200" dirty="0"/>
              <a:t> договора. Нажимаем «Создать»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8A65D4-2DA6-3B48-0A0B-BA17A6748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413" y="5198173"/>
            <a:ext cx="64198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4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63202-C866-DEEE-4A6D-BFF544E37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325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CCFF"/>
                </a:solidFill>
              </a:rPr>
              <a:t>Учет посещаемости обучающихся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80E31D-AE15-291C-2B82-106E41C40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179" y="1278384"/>
            <a:ext cx="7735712" cy="4351338"/>
          </a:xfrm>
        </p:spPr>
      </p:pic>
      <p:pic>
        <p:nvPicPr>
          <p:cNvPr id="3" name="Объект 4">
            <a:extLst>
              <a:ext uri="{FF2B5EF4-FFF2-40B4-BE49-F238E27FC236}">
                <a16:creationId xmlns:a16="http://schemas.microsoft.com/office/drawing/2014/main" id="{C0FD0D12-8DD8-2DB3-F326-85C343D0DD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7" t="9291" r="1878" b="-1990"/>
          <a:stretch/>
        </p:blipFill>
        <p:spPr>
          <a:xfrm>
            <a:off x="5175681" y="2201569"/>
            <a:ext cx="6711739" cy="40305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5DFAA8-0593-DC1A-6E87-1D7F0F26E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725" y="3028950"/>
            <a:ext cx="6686550" cy="8001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0935EF-FEB5-9FFB-D1CA-1E098BA8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2" y="6063449"/>
            <a:ext cx="6686550" cy="7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13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64FB382-0779-C4CB-E6B3-88287C7468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715"/>
          <a:stretch/>
        </p:blipFill>
        <p:spPr>
          <a:xfrm>
            <a:off x="638452" y="171597"/>
            <a:ext cx="11284259" cy="4906430"/>
          </a:xfrm>
        </p:spPr>
      </p:pic>
    </p:spTree>
    <p:extLst>
      <p:ext uri="{BB962C8B-B14F-4D97-AF65-F5344CB8AC3E}">
        <p14:creationId xmlns:p14="http://schemas.microsoft.com/office/powerpoint/2010/main" val="2152860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FA98A1-9C32-F1B8-4AFC-AAB42818EC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3432" y="477507"/>
            <a:ext cx="9111620" cy="5044404"/>
          </a:xfrm>
        </p:spPr>
      </p:pic>
    </p:spTree>
    <p:extLst>
      <p:ext uri="{BB962C8B-B14F-4D97-AF65-F5344CB8AC3E}">
        <p14:creationId xmlns:p14="http://schemas.microsoft.com/office/powerpoint/2010/main" val="3228924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5B138CB3-2ECF-3ECF-0A50-1020B8214FAF}"/>
              </a:ext>
            </a:extLst>
          </p:cNvPr>
          <p:cNvGraphicFramePr>
            <a:graphicFrameLocks noGrp="1"/>
          </p:cNvGraphicFramePr>
          <p:nvPr/>
        </p:nvGraphicFramePr>
        <p:xfrm>
          <a:off x="6832192" y="1326778"/>
          <a:ext cx="3980809" cy="443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0809">
                  <a:extLst>
                    <a:ext uri="{9D8B030D-6E8A-4147-A177-3AD203B41FA5}">
                      <a16:colId xmlns:a16="http://schemas.microsoft.com/office/drawing/2014/main" val="2853451981"/>
                    </a:ext>
                  </a:extLst>
                </a:gridCol>
              </a:tblGrid>
              <a:tr h="443084">
                <a:tc>
                  <a:txBody>
                    <a:bodyPr/>
                    <a:lstStyle/>
                    <a:p>
                      <a:r>
                        <a:rPr lang="ru-RU" dirty="0"/>
                        <a:t>Телефон для связи: +7(3513) 54-88-19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60839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3C4D446-0B49-E15A-7BFA-C0C7719D4851}"/>
              </a:ext>
            </a:extLst>
          </p:cNvPr>
          <p:cNvSpPr txBox="1"/>
          <p:nvPr/>
        </p:nvSpPr>
        <p:spPr>
          <a:xfrm>
            <a:off x="6832193" y="1967096"/>
            <a:ext cx="3980809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Email</a:t>
            </a:r>
            <a:r>
              <a:rPr lang="ru-RU" b="1" dirty="0">
                <a:solidFill>
                  <a:schemeClr val="bg1"/>
                </a:solidFill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miass_motc@mail.ru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AFC31A-AD48-6FA6-E913-6698686229A8}"/>
              </a:ext>
            </a:extLst>
          </p:cNvPr>
          <p:cNvSpPr txBox="1"/>
          <p:nvPr/>
        </p:nvSpPr>
        <p:spPr>
          <a:xfrm>
            <a:off x="6832191" y="2549087"/>
            <a:ext cx="3980809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http://moc.ddt-miass.ru/блог/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66FFC2B-257D-0301-6F4A-6C2A5311F6E7}"/>
              </a:ext>
            </a:extLst>
          </p:cNvPr>
          <p:cNvGrpSpPr/>
          <p:nvPr/>
        </p:nvGrpSpPr>
        <p:grpSpPr>
          <a:xfrm>
            <a:off x="168676" y="317128"/>
            <a:ext cx="4746228" cy="5708451"/>
            <a:chOff x="168676" y="317128"/>
            <a:chExt cx="4746228" cy="5708451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193FB2DC-BF59-0081-F4C7-8B695456EC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0703"/>
            <a:stretch/>
          </p:blipFill>
          <p:spPr>
            <a:xfrm>
              <a:off x="168676" y="317128"/>
              <a:ext cx="4746228" cy="201930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8C2D5EA-44E6-FB8C-5968-80D4B2016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36" y="2549087"/>
              <a:ext cx="3493220" cy="3476492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D2A08C-ECD6-B9F4-0542-D415BAB77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73" y="3034245"/>
            <a:ext cx="3278634" cy="327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6777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252</Words>
  <Application>Microsoft Office PowerPoint</Application>
  <PresentationFormat>Широкоэкранный</PresentationFormat>
  <Paragraphs>34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Функционал  исполнителя услуг.  Зачисление обучающихся</vt:lpstr>
      <vt:lpstr>Используемые термины</vt:lpstr>
      <vt:lpstr>Презентация PowerPoint</vt:lpstr>
      <vt:lpstr>Презентация PowerPoint</vt:lpstr>
      <vt:lpstr>Указание тарифа учебной группы</vt:lpstr>
      <vt:lpstr>Презентация PowerPoint</vt:lpstr>
      <vt:lpstr>Указание тарифа учебной группы</vt:lpstr>
      <vt:lpstr>Расчет оплаты учеников</vt:lpstr>
      <vt:lpstr>«Расчет оплаты учеников» (добавляем учеников)</vt:lpstr>
      <vt:lpstr>«Расчет оплаты учеников» (добавляем учеников)</vt:lpstr>
      <vt:lpstr>«Расчет оплаты учеников» (добавляем учеников)</vt:lpstr>
      <vt:lpstr>Презентация PowerPoint</vt:lpstr>
      <vt:lpstr>Презентация PowerPoint</vt:lpstr>
      <vt:lpstr>Подписание договора  для каждого обучающегося</vt:lpstr>
      <vt:lpstr>Учет посещаемости обучающихся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 исполнителя услуг</dc:title>
  <dc:creator>user</dc:creator>
  <cp:lastModifiedBy>user</cp:lastModifiedBy>
  <cp:revision>11</cp:revision>
  <cp:lastPrinted>2023-09-20T07:22:09Z</cp:lastPrinted>
  <dcterms:created xsi:type="dcterms:W3CDTF">2023-09-19T11:13:41Z</dcterms:created>
  <dcterms:modified xsi:type="dcterms:W3CDTF">2023-10-05T10:50:42Z</dcterms:modified>
</cp:coreProperties>
</file>